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1" r:id="rId3"/>
    <p:sldMasterId id="2147483709" r:id="rId4"/>
    <p:sldMasterId id="2147483727" r:id="rId5"/>
    <p:sldMasterId id="2147483745" r:id="rId6"/>
  </p:sldMasterIdLst>
  <p:notesMasterIdLst>
    <p:notesMasterId r:id="rId31"/>
  </p:notesMasterIdLst>
  <p:sldIdLst>
    <p:sldId id="259" r:id="rId7"/>
    <p:sldId id="257" r:id="rId8"/>
    <p:sldId id="280" r:id="rId9"/>
    <p:sldId id="279" r:id="rId10"/>
    <p:sldId id="296" r:id="rId11"/>
    <p:sldId id="261" r:id="rId12"/>
    <p:sldId id="283" r:id="rId13"/>
    <p:sldId id="273" r:id="rId14"/>
    <p:sldId id="262" r:id="rId15"/>
    <p:sldId id="287" r:id="rId16"/>
    <p:sldId id="294" r:id="rId17"/>
    <p:sldId id="295" r:id="rId18"/>
    <p:sldId id="285" r:id="rId19"/>
    <p:sldId id="284" r:id="rId20"/>
    <p:sldId id="267" r:id="rId21"/>
    <p:sldId id="288" r:id="rId22"/>
    <p:sldId id="281" r:id="rId23"/>
    <p:sldId id="289" r:id="rId24"/>
    <p:sldId id="290" r:id="rId25"/>
    <p:sldId id="291" r:id="rId26"/>
    <p:sldId id="292" r:id="rId27"/>
    <p:sldId id="293" r:id="rId28"/>
    <p:sldId id="275" r:id="rId29"/>
    <p:sldId id="277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46092C-1BD5-4287-AD4D-84A9E80DC749}">
          <p14:sldIdLst>
            <p14:sldId id="259"/>
            <p14:sldId id="257"/>
            <p14:sldId id="280"/>
            <p14:sldId id="279"/>
            <p14:sldId id="296"/>
            <p14:sldId id="261"/>
            <p14:sldId id="283"/>
            <p14:sldId id="273"/>
            <p14:sldId id="262"/>
            <p14:sldId id="287"/>
            <p14:sldId id="294"/>
            <p14:sldId id="295"/>
            <p14:sldId id="285"/>
            <p14:sldId id="284"/>
            <p14:sldId id="267"/>
            <p14:sldId id="288"/>
            <p14:sldId id="281"/>
            <p14:sldId id="289"/>
            <p14:sldId id="290"/>
            <p14:sldId id="291"/>
            <p14:sldId id="292"/>
            <p14:sldId id="293"/>
            <p14:sldId id="275"/>
            <p14:sldId id="277"/>
          </p14:sldIdLst>
        </p14:section>
        <p14:section name="Backup slides" id="{0D713DC5-2997-44F6-84CC-C2D0D976E0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Yogi" initials="SY" lastIdx="2" clrIdx="0">
    <p:extLst>
      <p:ext uri="{19B8F6BF-5375-455C-9EA6-DF929625EA0E}">
        <p15:presenceInfo xmlns:p15="http://schemas.microsoft.com/office/powerpoint/2012/main" userId="S-1-5-21-2243798287-2584534642-3064315988-6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0D3"/>
    <a:srgbClr val="C0D2E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531" autoAdjust="0"/>
  </p:normalViewPr>
  <p:slideViewPr>
    <p:cSldViewPr showGuides="1">
      <p:cViewPr varScale="1">
        <p:scale>
          <a:sx n="52" d="100"/>
          <a:sy n="52" d="100"/>
        </p:scale>
        <p:origin x="22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5E61-0A8E-484D-BF0C-92296AF96EFE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F7665-FEC5-4251-BD94-1C038019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Scott B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from Sam: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present the slides on representative wet and dry year use, I suggest emphasizing that while you are showing representative wet and dry years to illustrate how the project could operate, operations were analyzed over a full range of hydrologic conditions (water year types) for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(don’t need a new slide, can just make the point verbally and refer to the relevant parts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Scott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48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Scott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3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ESA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2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5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2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6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29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Scott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8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7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1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5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B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B</a:t>
            </a:r>
          </a:p>
          <a:p>
            <a:endParaRPr lang="en-US" dirty="0" smtClean="0"/>
          </a:p>
          <a:p>
            <a:r>
              <a:rPr lang="en-US" dirty="0" smtClean="0"/>
              <a:t>This illustrates</a:t>
            </a:r>
            <a:r>
              <a:rPr lang="en-US" baseline="0" dirty="0" smtClean="0"/>
              <a:t> actual water use during the recent drought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Scott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Scott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6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Scott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7665-FEC5-4251-BD94-1C0380194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6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9BD09-AC91-4B86-82D5-1D2B322096A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257204" y="1524001"/>
            <a:ext cx="8626446" cy="5068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265670" y="5605464"/>
            <a:ext cx="8618838" cy="6604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71463" y="362900"/>
            <a:ext cx="7774391" cy="2547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1257" y="624013"/>
            <a:ext cx="7790213" cy="5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33912" y="5791200"/>
            <a:ext cx="4921859" cy="2889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340597" y="5791200"/>
            <a:ext cx="3390840" cy="3048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200">
                <a:solidFill>
                  <a:srgbClr val="56A0D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Work That Matters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8" y="346076"/>
            <a:ext cx="1022703" cy="6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503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3258"/>
          </a:xfrm>
          <a:prstGeom prst="rect">
            <a:avLst/>
          </a:prstGeom>
        </p:spPr>
      </p:pic>
      <p:pic>
        <p:nvPicPr>
          <p:cNvPr id="5" name="Pictur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0" y="6172200"/>
            <a:ext cx="786510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5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0" y="6172200"/>
            <a:ext cx="786510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7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1333258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0" y="6172200"/>
            <a:ext cx="786510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6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0" y="6172200"/>
            <a:ext cx="786510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897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011" y="5130140"/>
            <a:ext cx="8348354" cy="76002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7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2632" y="4698475"/>
            <a:ext cx="8595361" cy="56673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99257" y="612775"/>
            <a:ext cx="8562109" cy="3992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5343588"/>
            <a:ext cx="8595360" cy="734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6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57199" y="1650670"/>
            <a:ext cx="4043549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648686"/>
            <a:ext cx="4031673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57200" y="5165770"/>
            <a:ext cx="4019798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4665024" y="5151909"/>
            <a:ext cx="402177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36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87833" y="1745671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743687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387834" y="3893125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4655128" y="3891141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03762" y="5379520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01783" y="3239982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676900" y="5389416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4674921" y="3249878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361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65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3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9BD09-AC91-4B86-82D5-1D2B322096A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257204" y="1947553"/>
            <a:ext cx="8626446" cy="464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265670" y="5605464"/>
            <a:ext cx="8618838" cy="6604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71463" y="362900"/>
            <a:ext cx="7774391" cy="2547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271463" y="1145523"/>
            <a:ext cx="7772400" cy="4087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08B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1257" y="624013"/>
            <a:ext cx="7790213" cy="5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33912" y="5791200"/>
            <a:ext cx="4921859" cy="2889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340597" y="5791200"/>
            <a:ext cx="3390840" cy="3048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200">
                <a:solidFill>
                  <a:srgbClr val="56A0D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Work That Matters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8" y="346076"/>
            <a:ext cx="1022703" cy="6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503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0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6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897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011" y="5130140"/>
            <a:ext cx="8348354" cy="76002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93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2632" y="4698475"/>
            <a:ext cx="8595361" cy="56673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99257" y="612775"/>
            <a:ext cx="8562109" cy="3992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5343588"/>
            <a:ext cx="8595360" cy="60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16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57199" y="1650670"/>
            <a:ext cx="4043549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648686"/>
            <a:ext cx="4031673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57200" y="5165770"/>
            <a:ext cx="4019798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4665024" y="5151909"/>
            <a:ext cx="402177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92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87833" y="1745671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743687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387834" y="3893125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4655128" y="3891141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03762" y="5379520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01783" y="3239982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676900" y="5389416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4674921" y="3249878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0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407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3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257204" y="2149434"/>
            <a:ext cx="8626446" cy="4443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265670" y="5605464"/>
            <a:ext cx="8618838" cy="6604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271463" y="362900"/>
            <a:ext cx="7774391" cy="2547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271463" y="1442398"/>
            <a:ext cx="7772400" cy="4087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08B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1257" y="624013"/>
            <a:ext cx="7790213" cy="80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33912" y="5791200"/>
            <a:ext cx="4921859" cy="2889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340597" y="5791200"/>
            <a:ext cx="3390840" cy="3048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200">
                <a:solidFill>
                  <a:srgbClr val="56A0D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Work That Matters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8" y="346076"/>
            <a:ext cx="1022703" cy="6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503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2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7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2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95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897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011" y="5130140"/>
            <a:ext cx="8348354" cy="76002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953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2632" y="4698475"/>
            <a:ext cx="8595361" cy="56673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99257" y="612775"/>
            <a:ext cx="8562109" cy="3992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5343588"/>
            <a:ext cx="8595360" cy="60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85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57199" y="1650670"/>
            <a:ext cx="4043549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648686"/>
            <a:ext cx="4031673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57200" y="5165770"/>
            <a:ext cx="4019798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4665024" y="5151909"/>
            <a:ext cx="402177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564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87833" y="1745671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743687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387834" y="3893125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4655128" y="3891141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03762" y="5379520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01783" y="3239982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676900" y="5389416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4674921" y="3249878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86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595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257204" y="2434442"/>
            <a:ext cx="8626446" cy="4158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265670" y="5605464"/>
            <a:ext cx="8618838" cy="6604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33912" y="5791200"/>
            <a:ext cx="4921859" cy="2889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271463" y="362900"/>
            <a:ext cx="7774391" cy="2547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271463" y="1489898"/>
            <a:ext cx="7772400" cy="6832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rgbClr val="F08B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340597" y="5791200"/>
            <a:ext cx="3390840" cy="3048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200">
                <a:solidFill>
                  <a:srgbClr val="56A0D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Work That Matters</a:t>
            </a:r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1257" y="624013"/>
            <a:ext cx="7790213" cy="80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8" y="346076"/>
            <a:ext cx="1022703" cy="6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503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40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25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2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5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897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011" y="5130140"/>
            <a:ext cx="8348354" cy="76002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56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2632" y="4698475"/>
            <a:ext cx="8595361" cy="56673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99257" y="612775"/>
            <a:ext cx="8562109" cy="3992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5343588"/>
            <a:ext cx="8595360" cy="60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976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57199" y="1650670"/>
            <a:ext cx="4043549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648686"/>
            <a:ext cx="4031673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57200" y="5165770"/>
            <a:ext cx="4019798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4665024" y="5151909"/>
            <a:ext cx="402177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099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87833" y="1745671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743687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387834" y="3893125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4655128" y="3891141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03762" y="5379520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01783" y="3239982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676900" y="5389416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4674921" y="3249878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354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834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9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89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503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25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2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78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20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897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011" y="5130140"/>
            <a:ext cx="8348354" cy="76002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904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2632" y="4698475"/>
            <a:ext cx="8595361" cy="56673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99257" y="612775"/>
            <a:ext cx="8562109" cy="3992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5343588"/>
            <a:ext cx="8595360" cy="60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29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57199" y="1650670"/>
            <a:ext cx="4043549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648686"/>
            <a:ext cx="4031673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57200" y="5165770"/>
            <a:ext cx="4019798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4665024" y="5151909"/>
            <a:ext cx="402177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948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87833" y="1745671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743687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387834" y="3893125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4655128" y="3891141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03762" y="5379520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01783" y="3239982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676900" y="5389416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4674921" y="3249878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206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222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503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61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91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033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897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011" y="5130140"/>
            <a:ext cx="8348354" cy="76002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08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2632" y="4698475"/>
            <a:ext cx="8595361" cy="56673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99257" y="612775"/>
            <a:ext cx="8562109" cy="3992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5343588"/>
            <a:ext cx="8595360" cy="60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755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57199" y="1650670"/>
            <a:ext cx="4043549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648686"/>
            <a:ext cx="4031673" cy="407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57200" y="5165770"/>
            <a:ext cx="4019798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4665024" y="5151909"/>
            <a:ext cx="402177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436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87833" y="1745671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655127" y="1743687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387834" y="3893125"/>
            <a:ext cx="4112916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4655128" y="3891141"/>
            <a:ext cx="4130633" cy="205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03762" y="5379520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01783" y="3239982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676900" y="5389416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4674921" y="3249878"/>
            <a:ext cx="4073236" cy="55814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766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64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0" y="6172200"/>
            <a:ext cx="786510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3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4060" y="4833257"/>
            <a:ext cx="8488344" cy="1054258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1413" y="6554788"/>
            <a:ext cx="382587" cy="303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F9BD09-AC91-4B86-82D5-1D2B322096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84175" y="169863"/>
            <a:ext cx="830263" cy="207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ADAFB2"/>
                </a:solidFill>
                <a:latin typeface="+mj-lt"/>
              </a:rPr>
              <a:t>CLIENT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64" y="6172200"/>
            <a:ext cx="811036" cy="4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63" r:id="rId2"/>
    <p:sldLayoutId id="2147483661" r:id="rId3"/>
    <p:sldLayoutId id="2147483662" r:id="rId4"/>
    <p:sldLayoutId id="2147483650" r:id="rId5"/>
    <p:sldLayoutId id="2147483664" r:id="rId6"/>
    <p:sldLayoutId id="2147483665" r:id="rId7"/>
    <p:sldLayoutId id="2147483666" r:id="rId8"/>
    <p:sldLayoutId id="2147483667" r:id="rId9"/>
    <p:sldLayoutId id="2147483663" r:id="rId10"/>
    <p:sldLayoutId id="2147483671" r:id="rId11"/>
    <p:sldLayoutId id="2147483652" r:id="rId12"/>
    <p:sldLayoutId id="2147483653" r:id="rId13"/>
    <p:sldLayoutId id="2147483670" r:id="rId14"/>
    <p:sldLayoutId id="2147483672" r:id="rId15"/>
    <p:sldLayoutId id="2147483654" r:id="rId16"/>
    <p:sldLayoutId id="2147483669" r:id="rId17"/>
    <p:sldLayoutId id="2147483656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56A0D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6A0D3"/>
        </a:buClr>
        <a:buSzPct val="125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77777"/>
        </a:buClr>
        <a:buSzPct val="85000"/>
        <a:buFont typeface="Arial" panose="020B0604020202020204" pitchFamily="34" charset="0"/>
        <a:buChar char="−"/>
        <a:defRPr sz="2000" kern="1200">
          <a:solidFill>
            <a:srgbClr val="77777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77777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1413" y="6554788"/>
            <a:ext cx="382587" cy="303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F9BD09-AC91-4B86-82D5-1D2B322096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84175" y="169863"/>
            <a:ext cx="72487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chemeClr val="bg1"/>
                </a:solidFill>
                <a:latin typeface="+mj-lt"/>
              </a:rPr>
              <a:t>CLIENT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64" y="6172200"/>
            <a:ext cx="811036" cy="4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5000"/>
        <a:buFont typeface="Arial" panose="020B0604020202020204" pitchFamily="34" charset="0"/>
        <a:buChar char="•"/>
        <a:defRPr sz="2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85000"/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90513" y="6416675"/>
            <a:ext cx="93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C0C0C0"/>
                </a:solidFill>
                <a:latin typeface="Arial" charset="0"/>
              </a:rPr>
              <a:t>esassoc.com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1413" y="6554788"/>
            <a:ext cx="382587" cy="303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F9BD09-AC91-4B86-82D5-1D2B322096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84175" y="169863"/>
            <a:ext cx="72487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chemeClr val="bg1"/>
                </a:solidFill>
                <a:latin typeface="+mj-lt"/>
              </a:rPr>
              <a:t>CLIENT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64" y="6172200"/>
            <a:ext cx="811036" cy="4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5000"/>
        <a:buFont typeface="Arial" panose="020B0604020202020204" pitchFamily="34" charset="0"/>
        <a:buChar char="•"/>
        <a:defRPr sz="2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85000"/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90513" y="6416675"/>
            <a:ext cx="93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C0C0C0"/>
                </a:solidFill>
                <a:latin typeface="Arial" charset="0"/>
              </a:rPr>
              <a:t>esassoc.com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1413" y="6554788"/>
            <a:ext cx="382587" cy="303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F9BD09-AC91-4B86-82D5-1D2B322096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4175" y="169863"/>
            <a:ext cx="72487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chemeClr val="bg1"/>
                </a:solidFill>
                <a:latin typeface="+mj-lt"/>
              </a:rPr>
              <a:t>CLIENT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64" y="6172200"/>
            <a:ext cx="811036" cy="4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5000"/>
        <a:buFont typeface="Arial" panose="020B0604020202020204" pitchFamily="34" charset="0"/>
        <a:buChar char="•"/>
        <a:defRPr sz="2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85000"/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90513" y="6416675"/>
            <a:ext cx="93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C0C0C0"/>
                </a:solidFill>
                <a:latin typeface="Arial" charset="0"/>
              </a:rPr>
              <a:t>esassoc.com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1413" y="6554788"/>
            <a:ext cx="382587" cy="303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F9BD09-AC91-4B86-82D5-1D2B322096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84175" y="169863"/>
            <a:ext cx="72487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chemeClr val="bg1"/>
                </a:solidFill>
                <a:latin typeface="+mj-lt"/>
              </a:rPr>
              <a:t>CLIENT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64" y="6172200"/>
            <a:ext cx="811036" cy="4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5000"/>
        <a:buFont typeface="Arial" panose="020B0604020202020204" pitchFamily="34" charset="0"/>
        <a:buChar char="•"/>
        <a:defRPr sz="2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85000"/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90513" y="6416675"/>
            <a:ext cx="93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C0C0C0"/>
                </a:solidFill>
                <a:latin typeface="Arial" charset="0"/>
              </a:rPr>
              <a:t>esassoc.com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1413" y="6554788"/>
            <a:ext cx="382587" cy="303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F9BD09-AC91-4B86-82D5-1D2B322096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84175" y="169863"/>
            <a:ext cx="72487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chemeClr val="bg1"/>
                </a:solidFill>
                <a:latin typeface="+mj-lt"/>
              </a:rPr>
              <a:t>CLIENT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64" y="6172200"/>
            <a:ext cx="811036" cy="4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5000"/>
        <a:buFont typeface="Arial" panose="020B0604020202020204" pitchFamily="34" charset="0"/>
        <a:buChar char="•"/>
        <a:defRPr sz="2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85000"/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buenting@ci.Antioch.ca.u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August 1, 2018, 6:30 PM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>
          <a:xfrm>
            <a:off x="433912" y="3898040"/>
            <a:ext cx="7772400" cy="683285"/>
          </a:xfrm>
        </p:spPr>
        <p:txBody>
          <a:bodyPr>
            <a:noAutofit/>
          </a:bodyPr>
          <a:lstStyle/>
          <a:p>
            <a:pPr algn="ctr"/>
            <a:endParaRPr lang="en-US" sz="2600" b="1" dirty="0" smtClean="0"/>
          </a:p>
          <a:p>
            <a:pPr algn="ctr"/>
            <a:endParaRPr lang="en-US" sz="2600" b="1" dirty="0"/>
          </a:p>
          <a:p>
            <a:pPr algn="ctr"/>
            <a:endParaRPr lang="en-US" sz="2600" b="1" dirty="0" smtClean="0"/>
          </a:p>
          <a:p>
            <a:pPr algn="ctr"/>
            <a:endParaRPr lang="en-US" sz="2600" b="1" dirty="0"/>
          </a:p>
          <a:p>
            <a:pPr algn="ctr"/>
            <a:r>
              <a:rPr lang="en-US" sz="2600" b="1" dirty="0" smtClean="0"/>
              <a:t>Public Meeting for the</a:t>
            </a:r>
          </a:p>
          <a:p>
            <a:pPr algn="ctr"/>
            <a:r>
              <a:rPr lang="en-US" sz="2600" b="1" dirty="0" smtClean="0"/>
              <a:t>Brackish Water Desalination Project Draft EIR</a:t>
            </a:r>
            <a:endParaRPr lang="en-US" sz="26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7857" y="803369"/>
            <a:ext cx="7790213" cy="801026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/>
              <a:t>City of Antioch</a:t>
            </a:r>
            <a:endParaRPr lang="en-US" sz="3400" b="1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42" y="1784885"/>
            <a:ext cx="2285241" cy="15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Wet Year Operations – Raw Water Use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4105974" cy="288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820" y="2057400"/>
            <a:ext cx="4162115" cy="2880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79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Dry Year Operations – Raw Water Use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21877"/>
            <a:ext cx="4038600" cy="288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3600"/>
            <a:ext cx="3962400" cy="2880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95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– Brine Disposal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267200" cy="2764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201962" cy="2764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11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California Environmental Quality Act (CEQA)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Purpose of CEQA and the EIR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56A0D3"/>
                </a:solidFill>
              </a:rPr>
              <a:t>INFORM</a:t>
            </a:r>
            <a:r>
              <a:rPr lang="en-US" dirty="0" smtClean="0"/>
              <a:t> decision-makers and public of the project’s potential environmental effects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56A0D3"/>
                </a:solidFill>
              </a:rPr>
              <a:t>ENGAGE</a:t>
            </a:r>
            <a:r>
              <a:rPr lang="en-US" dirty="0" smtClean="0"/>
              <a:t> the public in environmental review process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56A0D3"/>
                </a:solidFill>
              </a:rPr>
              <a:t>DISCLOSE</a:t>
            </a:r>
            <a:r>
              <a:rPr lang="en-US" b="1" dirty="0" smtClean="0"/>
              <a:t> </a:t>
            </a:r>
            <a:r>
              <a:rPr lang="en-US" dirty="0" smtClean="0"/>
              <a:t>potential project impacts on the environment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56A0D3"/>
                </a:solidFill>
              </a:rPr>
              <a:t>AVOID and/or REDUCE</a:t>
            </a:r>
            <a:r>
              <a:rPr lang="en-US" dirty="0" smtClean="0">
                <a:solidFill>
                  <a:srgbClr val="56A0D3"/>
                </a:solidFill>
              </a:rPr>
              <a:t> </a:t>
            </a:r>
            <a:r>
              <a:rPr lang="en-US" dirty="0" smtClean="0"/>
              <a:t>potential impacts of the projects with alternatives and/or mitigation measures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57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CEQA Process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1" descr="EIR Pro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4" y="1527233"/>
            <a:ext cx="7424531" cy="35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28600" y="5422842"/>
            <a:ext cx="4071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 Circulated: </a:t>
            </a:r>
            <a:r>
              <a:rPr lang="en-US" sz="14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8-15-2017 </a:t>
            </a:r>
            <a:endParaRPr lang="en-US" sz="14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9-14-2017</a:t>
            </a:r>
            <a:endParaRPr lang="en-US" sz="14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5098" y="5422843"/>
            <a:ext cx="373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en-US" sz="14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 </a:t>
            </a:r>
            <a:r>
              <a:rPr lang="en-US" sz="14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Circulated: </a:t>
            </a:r>
            <a:r>
              <a:rPr lang="en-US" sz="14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6-29-2018 </a:t>
            </a:r>
            <a:endParaRPr lang="en-US" sz="14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4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Closes: </a:t>
            </a:r>
            <a:r>
              <a:rPr lang="en-US" sz="14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8-13-2018</a:t>
            </a:r>
            <a:endParaRPr lang="en-US" sz="14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796" y="5422842"/>
            <a:ext cx="3733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Anticipated: Early Fall 2018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Resource Topic Analysis in EIR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</a:rPr>
              <a:t>Aesthetics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</a:rPr>
              <a:t>Air Quality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Aquatic Biological Resources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Terrestrial Biological Resources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Cultural Resources</a:t>
            </a:r>
            <a:endParaRPr lang="en-US" altLang="en-US" sz="2400" dirty="0">
              <a:ea typeface="ＭＳ Ｐゴシック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Geology, Soils, and Paleontological Resources</a:t>
            </a:r>
            <a:endParaRPr lang="en-US" altLang="en-US" sz="2400" dirty="0">
              <a:ea typeface="ＭＳ Ｐゴシック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Greenhouse Gas Emissions</a:t>
            </a:r>
            <a:endParaRPr lang="en-US" altLang="en-US" sz="2400" dirty="0">
              <a:ea typeface="ＭＳ Ｐゴシック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Energy Conservation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</a:rPr>
              <a:t>Hazards and Hazardous Materials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Local Hydrology and Water Quality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Delta Hydrology and Water Quality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Land Use and Planning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Noise and Vibration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Population and Housing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Public Services and Utilities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Recreation</a:t>
            </a: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Utilities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Service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Systems</a:t>
            </a: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Transportation and Circulation</a:t>
            </a:r>
          </a:p>
          <a:p>
            <a:pPr marL="233363" indent="-233363"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Tribal Cultural Resources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Levels of Environmental Impact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No Impact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Less than Significant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Less than Significant with Mitigation Measure(s)</a:t>
            </a: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Significant and Unavoidable Impacts</a:t>
            </a:r>
            <a:endParaRPr lang="en-US" altLang="en-US" sz="2600" dirty="0">
              <a:ea typeface="ＭＳ Ｐゴシック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</a:endParaRPr>
          </a:p>
          <a:p>
            <a:pPr marL="233363" indent="-233363">
              <a:spcAft>
                <a:spcPts val="1200"/>
              </a:spcAft>
              <a:buFontTx/>
              <a:buChar char="•"/>
              <a:defRPr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3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Less than Significant Impact / No Impact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784" y="1582932"/>
            <a:ext cx="790721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Effects found not to be significant: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Aesthetics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Geology, Soils, and Paleontological Resources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Greenhouse Gases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Local Hydrology and Water Quality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Delta Hydrology and Water Quality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Land Use and Planning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Population and Housing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962"/>
            <a:ext cx="9067800" cy="96043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Potentially Significant Impacts – Mitigated to Less than Significant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784" y="1582932"/>
            <a:ext cx="7907216" cy="519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Air Quality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Temporary construction emissions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rely on Bay Area Air Quality Management District (</a:t>
            </a:r>
            <a:r>
              <a:rPr lang="en-US" sz="24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BAAQMD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 Construction Measures, use of less polluting engines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Aquatic Biological Resources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Construction impacts on aquatic habitat and species.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for worker training, seasonal avoidance, fish rescue plan, underwater construction measures, mitigation requirements from permits.</a:t>
            </a:r>
            <a:endParaRPr lang="en-US" sz="2400" b="1" dirty="0">
              <a:solidFill>
                <a:srgbClr val="56A0D3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962"/>
            <a:ext cx="9067800" cy="96043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Potentially Significant Impacts – Mitigated to Less than Significant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784" y="1582932"/>
            <a:ext cx="7907216" cy="389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Terrestrial Biological Resources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Construction impacts on terrestrial species and habitat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for 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pre-construction surveys and restoration/revegetation.</a:t>
            </a:r>
            <a:endParaRPr lang="en-US" sz="2400" b="1" dirty="0">
              <a:solidFill>
                <a:srgbClr val="56A0D3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Cultural Resources, Tribal Cultural Resources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Discovery of unknown resources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and protocol in the event of inadvertent discovery during construction.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45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Overview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Project Background and Objectives</a:t>
            </a:r>
          </a:p>
          <a:p>
            <a:endParaRPr lang="en-US" dirty="0" smtClean="0"/>
          </a:p>
          <a:p>
            <a:r>
              <a:rPr lang="en-US" dirty="0" smtClean="0"/>
              <a:t>Project Overview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CEQA Process </a:t>
            </a:r>
          </a:p>
          <a:p>
            <a:endParaRPr lang="en-US" dirty="0" smtClean="0"/>
          </a:p>
          <a:p>
            <a:r>
              <a:rPr lang="en-US" dirty="0" smtClean="0"/>
              <a:t>Environmental Impact Analysis</a:t>
            </a:r>
          </a:p>
          <a:p>
            <a:endParaRPr lang="en-US" dirty="0" smtClean="0"/>
          </a:p>
          <a:p>
            <a:r>
              <a:rPr lang="en-US" dirty="0" smtClean="0"/>
              <a:t>Next Steps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39426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962"/>
            <a:ext cx="9067800" cy="96043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Potentially Significant Impacts – Mitigated to Less than Significant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784" y="1582932"/>
            <a:ext cx="7907216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Energy Conservation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Energy use during construction and decommissioning activities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rely on </a:t>
            </a:r>
            <a:r>
              <a:rPr lang="en-US" sz="22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BAAQMD</a:t>
            </a: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Construction </a:t>
            </a: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Measures and identifying measure to increase efficient use of construction equipment</a:t>
            </a:r>
            <a:endParaRPr lang="en-US" sz="2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Hazards and Hazardous Materials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 of hazardous materials, encountering active or abandoned pipelines with petroleum product 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include construction traffic management plan, health and safety plan, soil management plan, and ACM management plan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962"/>
            <a:ext cx="9067800" cy="96043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Potentially Significant Impacts – Mitigated to Less than Significant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784" y="1582932"/>
            <a:ext cx="7907216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Noise and Vibration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Temporary construction impacts, operational noise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</a:t>
            </a: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include noise controls for construction equipment and activity, stationary-source noise controls for desalination plant operation</a:t>
            </a:r>
            <a:endParaRPr lang="en-US" sz="2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Public Services and Utilities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b="1" dirty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Underground utilities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measures include confirming overhead and underground utility lines, safety measures for workers, emergency response plan, notify and coordinate with affected utilities</a:t>
            </a:r>
          </a:p>
        </p:txBody>
      </p:sp>
    </p:spTree>
    <p:extLst>
      <p:ext uri="{BB962C8B-B14F-4D97-AF65-F5344CB8AC3E}">
        <p14:creationId xmlns:p14="http://schemas.microsoft.com/office/powerpoint/2010/main" val="18463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962"/>
            <a:ext cx="9067800" cy="96043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Potentially Significant Impacts – Mitigated to Less than Significant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784" y="1582932"/>
            <a:ext cx="7907216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Recreation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b="1" dirty="0" smtClean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Temporary disruption of recreational resources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 includes construction traffic management plan which requires notification of affected users and measures to provide continued or alternate access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Transportation and Circulation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b="1" dirty="0">
                <a:solidFill>
                  <a:srgbClr val="56A0D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Impacts</a:t>
            </a:r>
            <a:r>
              <a:rPr lang="en-US" sz="2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Temporary construction impacts</a:t>
            </a:r>
          </a:p>
          <a:p>
            <a:pPr marL="1147763" lvl="2" indent="-2333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buFontTx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Mitigation measure includes obtaining encroachment permits, and a Construction Traffic Control/Traffic Management Plan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56A0D3"/>
              </a:buClr>
              <a:buSzPct val="125000"/>
              <a:defRPr/>
            </a:pPr>
            <a:endParaRPr lang="en-US" sz="2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Submit a Public Comment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Comment Period: </a:t>
            </a:r>
            <a:r>
              <a:rPr lang="en-US" b="1" dirty="0" smtClean="0"/>
              <a:t>June 29 – August 13, 2018, 5:00 p.m.</a:t>
            </a:r>
          </a:p>
          <a:p>
            <a:endParaRPr lang="en-US" dirty="0" smtClean="0"/>
          </a:p>
          <a:p>
            <a:r>
              <a:rPr lang="en-US" b="1" dirty="0" smtClean="0"/>
              <a:t>Orally: At This Meeting</a:t>
            </a:r>
          </a:p>
          <a:p>
            <a:pPr lvl="1"/>
            <a:r>
              <a:rPr lang="en-US" dirty="0" smtClean="0"/>
              <a:t>Fill out speaker card to speak (3 minute limit)</a:t>
            </a:r>
          </a:p>
          <a:p>
            <a:r>
              <a:rPr lang="en-US" b="1" dirty="0" smtClean="0"/>
              <a:t>In Writing:</a:t>
            </a:r>
          </a:p>
          <a:p>
            <a:pPr lvl="1"/>
            <a:r>
              <a:rPr lang="en-US" dirty="0" smtClean="0"/>
              <a:t>Mail or Email Written Comments Directly to:</a:t>
            </a:r>
          </a:p>
          <a:p>
            <a:pPr marL="857250" lvl="2" indent="0">
              <a:buNone/>
            </a:pPr>
            <a:r>
              <a:rPr lang="en-US" dirty="0" smtClean="0"/>
              <a:t>Scott Buenting, Project Manager</a:t>
            </a:r>
          </a:p>
          <a:p>
            <a:pPr marL="857250" lvl="2" indent="0">
              <a:buNone/>
            </a:pPr>
            <a:r>
              <a:rPr lang="en-US" dirty="0" smtClean="0"/>
              <a:t>City of Antioch</a:t>
            </a:r>
          </a:p>
          <a:p>
            <a:pPr marL="857250" lvl="2" indent="0">
              <a:buNone/>
            </a:pPr>
            <a:r>
              <a:rPr lang="en-US" dirty="0" smtClean="0"/>
              <a:t>200 H Street</a:t>
            </a:r>
          </a:p>
          <a:p>
            <a:pPr marL="857250" lvl="2" indent="0">
              <a:buNone/>
            </a:pPr>
            <a:r>
              <a:rPr lang="en-US" dirty="0" smtClean="0"/>
              <a:t>Antioch, CA 94509</a:t>
            </a:r>
          </a:p>
          <a:p>
            <a:pPr marL="857250" lvl="2" indent="0">
              <a:buNone/>
            </a:pPr>
            <a:r>
              <a:rPr lang="en-US" dirty="0" smtClean="0">
                <a:hlinkClick r:id="rId3"/>
              </a:rPr>
              <a:t>Sbuenting@ci.antioch.ca.us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Comments due by 5:00 p.m., August 13, 2018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Comments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060" y="152400"/>
            <a:ext cx="895140" cy="304800"/>
          </a:xfrm>
          <a:prstGeom prst="rect">
            <a:avLst/>
          </a:prstGeom>
          <a:solidFill>
            <a:srgbClr val="56A0D3"/>
          </a:solidFill>
          <a:ln>
            <a:solidFill>
              <a:srgbClr val="56A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Project Background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has two sources of drinking water:</a:t>
            </a:r>
          </a:p>
          <a:p>
            <a:pPr lvl="1"/>
            <a:r>
              <a:rPr lang="en-US" dirty="0" smtClean="0"/>
              <a:t>San Joaquin River</a:t>
            </a:r>
          </a:p>
          <a:p>
            <a:pPr lvl="2"/>
            <a:r>
              <a:rPr lang="en-US" dirty="0" smtClean="0"/>
              <a:t>Pre-1914 water rights with permitted intake of 16 </a:t>
            </a:r>
            <a:r>
              <a:rPr lang="en-US" dirty="0" err="1" smtClean="0"/>
              <a:t>mgd</a:t>
            </a:r>
            <a:endParaRPr lang="en-US" dirty="0" smtClean="0"/>
          </a:p>
          <a:p>
            <a:pPr lvl="1"/>
            <a:r>
              <a:rPr lang="en-US" dirty="0" smtClean="0"/>
              <a:t>Contra Costa Water District (CCWD)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Limited operational flexibility and reliability of supply during droughts.</a:t>
            </a:r>
          </a:p>
          <a:p>
            <a:pPr lvl="1"/>
            <a:r>
              <a:rPr lang="en-US" dirty="0" smtClean="0"/>
              <a:t>Limited water supply diversification</a:t>
            </a:r>
          </a:p>
          <a:p>
            <a:pPr lvl="1"/>
            <a:r>
              <a:rPr lang="en-US" dirty="0" smtClean="0"/>
              <a:t>Use of River water is limited by River’s water quality</a:t>
            </a:r>
          </a:p>
          <a:p>
            <a:pPr lvl="1"/>
            <a:r>
              <a:rPr lang="en-US" dirty="0"/>
              <a:t>Continued reliance on CCWD water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Project Background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1242" y="1856009"/>
            <a:ext cx="3566782" cy="2551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60890" y="1856009"/>
            <a:ext cx="3671888" cy="2624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B1EC12-B406-47C1-A2C3-6DDD52C2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3" y="4512912"/>
            <a:ext cx="3418840" cy="1270635"/>
          </a:xfr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dirty="0" smtClean="0"/>
              <a:t>wet </a:t>
            </a:r>
            <a:r>
              <a:rPr lang="en-US" sz="2400" dirty="0"/>
              <a:t>years, 40% of the City’s supply comes from the San Joaquin River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8E106F-71AB-4DD1-B221-49052F026067}"/>
              </a:ext>
            </a:extLst>
          </p:cNvPr>
          <p:cNvSpPr txBox="1">
            <a:spLocks/>
          </p:cNvSpPr>
          <p:nvPr/>
        </p:nvSpPr>
        <p:spPr>
          <a:xfrm>
            <a:off x="4913938" y="4569327"/>
            <a:ext cx="3418840" cy="1270635"/>
          </a:xfrm>
          <a:prstGeom prst="rect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1578A"/>
              </a:buClr>
              <a:buSzPct val="130000"/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0334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4459"/>
              </a:buClr>
              <a:buSzPct val="80000"/>
              <a:buFont typeface="Wingdings" panose="05000000000000000000" pitchFamily="2" charset="2"/>
              <a:buChar char="Ø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801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years, the City must switch to CCWD supply earlier. As little as 25% of the City’s supply may come from the San Joaquin 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Project Background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/>
          <a:stretch/>
        </p:blipFill>
        <p:spPr bwMode="auto">
          <a:xfrm>
            <a:off x="1174115" y="1981200"/>
            <a:ext cx="6795770" cy="3566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76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Project Objectives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Improve water supply reliability and water </a:t>
            </a:r>
            <a:r>
              <a:rPr lang="en-US" dirty="0" smtClean="0"/>
              <a:t>quality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Develop </a:t>
            </a:r>
            <a:r>
              <a:rPr lang="en-US" dirty="0"/>
              <a:t>a reliable, and drought-resistant water source to reduce dependency on purchased water supplies by maximizing the use of the City’s pre-1914 water rights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Maximize the use of existing infrastructure to maintain economic feasibility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Provide cost effective operational flexibility to allow the City to respond to changes in source water quality, emergencies, changes in climate and Delta conditions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Preserve the </a:t>
            </a:r>
            <a:r>
              <a:rPr lang="en-US" dirty="0" smtClean="0"/>
              <a:t>use and value </a:t>
            </a:r>
            <a:r>
              <a:rPr lang="en-US" dirty="0"/>
              <a:t>of the City's pre-1914 water rights. </a:t>
            </a:r>
          </a:p>
        </p:txBody>
      </p:sp>
    </p:spTree>
    <p:extLst>
      <p:ext uri="{BB962C8B-B14F-4D97-AF65-F5344CB8AC3E}">
        <p14:creationId xmlns:p14="http://schemas.microsoft.com/office/powerpoint/2010/main" val="27498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Project Overview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164" y="1475958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Project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Replace San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Joaquin River Intake Pump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Station and fish screen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 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desalination facility and appurtenant facilities at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Antioch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pipeline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directly connect Antioch WTP to existing raw water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pipeline for brine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10000" r="25098" b="17777"/>
          <a:stretch/>
        </p:blipFill>
        <p:spPr>
          <a:xfrm>
            <a:off x="3886200" y="1475958"/>
            <a:ext cx="4812474" cy="460015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981700" y="3905250"/>
            <a:ext cx="528638" cy="804863"/>
          </a:xfrm>
          <a:custGeom>
            <a:avLst/>
            <a:gdLst>
              <a:gd name="connsiteX0" fmla="*/ 528638 w 528638"/>
              <a:gd name="connsiteY0" fmla="*/ 804863 h 804863"/>
              <a:gd name="connsiteX1" fmla="*/ 385763 w 528638"/>
              <a:gd name="connsiteY1" fmla="*/ 766763 h 804863"/>
              <a:gd name="connsiteX2" fmla="*/ 0 w 528638"/>
              <a:gd name="connsiteY2" fmla="*/ 771525 h 804863"/>
              <a:gd name="connsiteX3" fmla="*/ 209550 w 528638"/>
              <a:gd name="connsiteY3" fmla="*/ 0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38" h="804863">
                <a:moveTo>
                  <a:pt x="528638" y="804863"/>
                </a:moveTo>
                <a:lnTo>
                  <a:pt x="385763" y="766763"/>
                </a:lnTo>
                <a:lnTo>
                  <a:pt x="0" y="771525"/>
                </a:lnTo>
                <a:lnTo>
                  <a:pt x="209550" y="0"/>
                </a:lnTo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91300" y="3962400"/>
            <a:ext cx="450850" cy="723900"/>
          </a:xfrm>
          <a:custGeom>
            <a:avLst/>
            <a:gdLst>
              <a:gd name="connsiteX0" fmla="*/ 450850 w 450850"/>
              <a:gd name="connsiteY0" fmla="*/ 723900 h 723900"/>
              <a:gd name="connsiteX1" fmla="*/ 444500 w 450850"/>
              <a:gd name="connsiteY1" fmla="*/ 6350 h 723900"/>
              <a:gd name="connsiteX2" fmla="*/ 12700 w 450850"/>
              <a:gd name="connsiteY2" fmla="*/ 6350 h 723900"/>
              <a:gd name="connsiteX3" fmla="*/ 0 w 450850"/>
              <a:gd name="connsiteY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50" h="723900">
                <a:moveTo>
                  <a:pt x="450850" y="723900"/>
                </a:moveTo>
                <a:cubicBezTo>
                  <a:pt x="448733" y="484717"/>
                  <a:pt x="446617" y="245533"/>
                  <a:pt x="444500" y="6350"/>
                </a:cubicBezTo>
                <a:lnTo>
                  <a:pt x="12700" y="63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Conceptual Site Plan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65" y="1447800"/>
            <a:ext cx="387727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Desalination Process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" y="1600200"/>
            <a:ext cx="8833150" cy="5181600"/>
            <a:chOff x="228600" y="1600200"/>
            <a:chExt cx="8833150" cy="5181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11364" r="4167" b="7500"/>
            <a:stretch/>
          </p:blipFill>
          <p:spPr>
            <a:xfrm>
              <a:off x="228600" y="1600200"/>
              <a:ext cx="8833150" cy="51054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562600" y="6019800"/>
              <a:ext cx="34290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2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A Standar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SA Standar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SA Standar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SA Standar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SA Standar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Template</Template>
  <TotalTime>2666</TotalTime>
  <Words>1050</Words>
  <Application>Microsoft Office PowerPoint</Application>
  <PresentationFormat>On-screen Show (4:3)</PresentationFormat>
  <Paragraphs>211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Wingdings</vt:lpstr>
      <vt:lpstr>ESA Template</vt:lpstr>
      <vt:lpstr>1_ESA Standard Layout</vt:lpstr>
      <vt:lpstr>2_ESA Standard Layout</vt:lpstr>
      <vt:lpstr>3_ESA Standard Layout</vt:lpstr>
      <vt:lpstr>4_ESA Standard Layout</vt:lpstr>
      <vt:lpstr>5_ESA Standard Layout</vt:lpstr>
      <vt:lpstr>City of Antioch</vt:lpstr>
      <vt:lpstr>Overview</vt:lpstr>
      <vt:lpstr>Project Background</vt:lpstr>
      <vt:lpstr>Project Background</vt:lpstr>
      <vt:lpstr>Project Background</vt:lpstr>
      <vt:lpstr>Project Objectives</vt:lpstr>
      <vt:lpstr>Project Overview</vt:lpstr>
      <vt:lpstr>Conceptual Site Plan</vt:lpstr>
      <vt:lpstr>Desalination Process</vt:lpstr>
      <vt:lpstr>Wet Year Operations – Raw Water Use</vt:lpstr>
      <vt:lpstr>Dry Year Operations – Raw Water Use</vt:lpstr>
      <vt:lpstr>Operations – Brine Disposal</vt:lpstr>
      <vt:lpstr>California Environmental Quality Act (CEQA)</vt:lpstr>
      <vt:lpstr>CEQA Process</vt:lpstr>
      <vt:lpstr>Resource Topic Analysis in EIR</vt:lpstr>
      <vt:lpstr>Levels of Environmental Impact</vt:lpstr>
      <vt:lpstr>Less than Significant Impact / No Impact</vt:lpstr>
      <vt:lpstr>Potentially Significant Impacts – Mitigated to Less than Significant</vt:lpstr>
      <vt:lpstr>Potentially Significant Impacts – Mitigated to Less than Significant</vt:lpstr>
      <vt:lpstr>Potentially Significant Impacts – Mitigated to Less than Significant</vt:lpstr>
      <vt:lpstr>Potentially Significant Impacts – Mitigated to Less than Significant</vt:lpstr>
      <vt:lpstr>Potentially Significant Impacts – Mitigated to Less than Significant</vt:lpstr>
      <vt:lpstr>Submit a Public Comment</vt:lpstr>
      <vt:lpstr>Public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Antioch</dc:title>
  <dc:creator>Susan Yogi</dc:creator>
  <cp:lastModifiedBy>Medeiros, Lori</cp:lastModifiedBy>
  <cp:revision>66</cp:revision>
  <cp:lastPrinted>2017-09-01T16:32:31Z</cp:lastPrinted>
  <dcterms:created xsi:type="dcterms:W3CDTF">2017-08-21T22:03:56Z</dcterms:created>
  <dcterms:modified xsi:type="dcterms:W3CDTF">2018-11-01T22:14:44Z</dcterms:modified>
</cp:coreProperties>
</file>